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73" r:id="rId10"/>
    <p:sldId id="264" r:id="rId11"/>
    <p:sldId id="276" r:id="rId12"/>
    <p:sldId id="277" r:id="rId13"/>
    <p:sldId id="278" r:id="rId14"/>
    <p:sldId id="279" r:id="rId15"/>
    <p:sldId id="280" r:id="rId16"/>
    <p:sldId id="281" r:id="rId17"/>
    <p:sldId id="283" r:id="rId18"/>
    <p:sldId id="282" r:id="rId19"/>
    <p:sldId id="284" r:id="rId20"/>
    <p:sldId id="265" r:id="rId21"/>
    <p:sldId id="266" r:id="rId22"/>
    <p:sldId id="267" r:id="rId23"/>
    <p:sldId id="268" r:id="rId24"/>
    <p:sldId id="269" r:id="rId25"/>
    <p:sldId id="270" r:id="rId26"/>
    <p:sldId id="271" r:id="rId27"/>
    <p:sldId id="272" r:id="rId28"/>
    <p:sldId id="274" r:id="rId29"/>
    <p:sldId id="275" r:id="rId3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4E05E6-5477-4F5A-8571-2D7E3D705059}" v="814" dt="2023-10-29T07:38:32.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slide" Target="slides/slide25.xml" Id="rId26" /><Relationship Type="http://schemas.openxmlformats.org/officeDocument/2006/relationships/slide" Target="slides/slide2.xml" Id="rId3" /><Relationship Type="http://schemas.openxmlformats.org/officeDocument/2006/relationships/slide" Target="slides/slide20.xml" Id="rId21" /><Relationship Type="http://schemas.openxmlformats.org/officeDocument/2006/relationships/tableStyles" Target="tableStyles.xml" Id="rId34"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slide" Target="slides/slide24.xml" Id="rId25" /><Relationship Type="http://schemas.openxmlformats.org/officeDocument/2006/relationships/theme" Target="theme/theme1.xml" Id="rId33"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slide" Target="slides/slide19.xml" Id="rId20" /><Relationship Type="http://schemas.openxmlformats.org/officeDocument/2006/relationships/slide" Target="slides/slide28.xml" Id="rId29"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slide" Target="slides/slide23.xml" Id="rId24" /><Relationship Type="http://schemas.openxmlformats.org/officeDocument/2006/relationships/viewProps" Target="viewProps.xml" Id="rId32"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slide" Target="slides/slide22.xml" Id="rId23" /><Relationship Type="http://schemas.openxmlformats.org/officeDocument/2006/relationships/slide" Target="slides/slide27.xml" Id="rId28" /><Relationship Type="http://schemas.microsoft.com/office/2015/10/relationships/revisionInfo" Target="revisionInfo.xml" Id="rId36" /><Relationship Type="http://schemas.openxmlformats.org/officeDocument/2006/relationships/slide" Target="slides/slide9.xml" Id="rId10" /><Relationship Type="http://schemas.openxmlformats.org/officeDocument/2006/relationships/slide" Target="slides/slide18.xml" Id="rId19" /><Relationship Type="http://schemas.openxmlformats.org/officeDocument/2006/relationships/presProps" Target="presProps.xml" Id="rId31"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slide" Target="slides/slide21.xml" Id="rId22" /><Relationship Type="http://schemas.openxmlformats.org/officeDocument/2006/relationships/slide" Target="slides/slide26.xml" Id="rId27" /><Relationship Type="http://schemas.openxmlformats.org/officeDocument/2006/relationships/slide" Target="slides/slide29.xml" Id="rId30" /><Relationship Type="http://schemas.openxmlformats.org/officeDocument/2006/relationships/slide" Target="slides/slide7.xml" Id="rId8"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0412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3684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07339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43997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301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6864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70444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39474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730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1328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617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9173937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53400" y="1128094"/>
            <a:ext cx="3434180" cy="1415270"/>
          </a:xfrm>
        </p:spPr>
        <p:txBody>
          <a:bodyPr vert="horz" lIns="91440" tIns="45720" rIns="91440" bIns="45720" rtlCol="0" anchor="t">
            <a:normAutofit/>
          </a:bodyPr>
          <a:lstStyle/>
          <a:p>
            <a:pPr algn="l"/>
            <a:r>
              <a:rPr lang="en-US" sz="3200" b="1">
                <a:effectLst/>
              </a:rPr>
              <a:t>Bachelor Of Science In Mathematics</a:t>
            </a:r>
          </a:p>
        </p:txBody>
      </p:sp>
      <p:pic>
        <p:nvPicPr>
          <p:cNvPr id="4" name="Picture 3">
            <a:extLst>
              <a:ext uri="{FF2B5EF4-FFF2-40B4-BE49-F238E27FC236}">
                <a16:creationId xmlns:a16="http://schemas.microsoft.com/office/drawing/2014/main" id="{73733738-D5DC-62E2-ACC4-D3CCDB86CAAB}"/>
              </a:ext>
            </a:extLst>
          </p:cNvPr>
          <p:cNvPicPr>
            <a:picLocks noChangeAspect="1"/>
          </p:cNvPicPr>
          <p:nvPr/>
        </p:nvPicPr>
        <p:blipFill rotWithShape="1">
          <a:blip r:embed="rId2"/>
          <a:srcRect l="12629" r="31884" b="-1"/>
          <a:stretch/>
        </p:blipFill>
        <p:spPr>
          <a:xfrm>
            <a:off x="-9886" y="10"/>
            <a:ext cx="7572605" cy="6857990"/>
          </a:xfrm>
          <a:prstGeom prst="rect">
            <a:avLst/>
          </a:prstGeom>
        </p:spPr>
      </p:pic>
      <p:cxnSp>
        <p:nvCxnSpPr>
          <p:cNvPr id="19" name="Straight Connector 1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8153400" y="2543364"/>
            <a:ext cx="3434180" cy="3599019"/>
          </a:xfrm>
        </p:spPr>
        <p:txBody>
          <a:bodyPr vert="horz" lIns="91440" tIns="45720" rIns="91440" bIns="45720" rtlCol="0">
            <a:normAutofit/>
          </a:bodyPr>
          <a:lstStyle/>
          <a:p>
            <a:pPr marL="342900" indent="-228600" algn="l">
              <a:buFont typeface="Arial" panose="020B0604020202020204" pitchFamily="34" charset="0"/>
              <a:buChar char="•"/>
            </a:pPr>
            <a:r>
              <a:rPr lang="en-US" sz="2000"/>
              <a:t>DEPARTMENT OF MATHEMATICS</a:t>
            </a:r>
          </a:p>
          <a:p>
            <a:pPr marL="342900" indent="-228600" algn="l">
              <a:buFont typeface="Arial" panose="020B0604020202020204" pitchFamily="34" charset="0"/>
              <a:buChar char="•"/>
            </a:pPr>
            <a:r>
              <a:rPr lang="en-US" sz="2000"/>
              <a:t>GOVERNMENT ARTS AND SCIENCE COLLEGE</a:t>
            </a:r>
          </a:p>
          <a:p>
            <a:pPr marL="342900" indent="-228600" algn="l">
              <a:buFont typeface="Arial" panose="020B0604020202020204" pitchFamily="34" charset="0"/>
              <a:buChar char="•"/>
            </a:pPr>
            <a:r>
              <a:rPr lang="en-US" sz="2000"/>
              <a:t>THENNANGUR-604408</a:t>
            </a:r>
          </a:p>
          <a:p>
            <a:pPr marL="342900" indent="-228600" algn="l">
              <a:buFont typeface="Arial" panose="020B0604020202020204" pitchFamily="34" charset="0"/>
              <a:buChar char="•"/>
            </a:pPr>
            <a:endParaRPr lang="en-US" sz="2000"/>
          </a:p>
          <a:p>
            <a:pPr marL="342900" indent="-228600" algn="l">
              <a:buFont typeface="Arial" panose="020B0604020202020204" pitchFamily="34" charset="0"/>
              <a:buChar char="•"/>
            </a:pPr>
            <a:endParaRPr lang="en-US" sz="2000"/>
          </a:p>
          <a:p>
            <a:pPr marL="342900" indent="-228600" algn="l">
              <a:buFont typeface="Arial" panose="020B0604020202020204" pitchFamily="34" charset="0"/>
              <a:buChar char="•"/>
            </a:pPr>
            <a:r>
              <a:rPr lang="en-US" sz="2000"/>
              <a:t>OCTOBER 2023</a:t>
            </a:r>
          </a:p>
          <a:p>
            <a:pPr marL="342900" indent="-228600" algn="l">
              <a:buFont typeface="Arial" panose="020B0604020202020204" pitchFamily="34" charset="0"/>
              <a:buChar char="•"/>
            </a:pPr>
            <a:endParaRPr lang="en-US" sz="20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txBody>
            <a:bodyPr/>
            <a:lstStyle/>
            <a:p>
              <a:endParaRPr lang="en-US"/>
            </a:p>
          </p:txBody>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txBody>
            <a:bodyPr/>
            <a:lstStyle/>
            <a:p>
              <a:endParaRPr lang="en-US"/>
            </a:p>
          </p:txBody>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txBody>
            <a:bodyPr/>
            <a:lstStyle/>
            <a:p>
              <a:endParaRPr lang="en-US"/>
            </a:p>
          </p:txBody>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BBE3310-3BB2-BCD3-B3D9-27E86BF9E520}"/>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dirty="0">
                <a:solidFill>
                  <a:schemeClr val="bg2"/>
                </a:solidFill>
                <a:latin typeface="Arial Black"/>
              </a:rPr>
              <a:t>VISUALISATIONS</a:t>
            </a:r>
          </a:p>
        </p:txBody>
      </p:sp>
    </p:spTree>
    <p:extLst>
      <p:ext uri="{BB962C8B-B14F-4D97-AF65-F5344CB8AC3E}">
        <p14:creationId xmlns:p14="http://schemas.microsoft.com/office/powerpoint/2010/main" val="4891839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map of the world&#10;&#10;Description automatically generated">
            <a:extLst>
              <a:ext uri="{FF2B5EF4-FFF2-40B4-BE49-F238E27FC236}">
                <a16:creationId xmlns:a16="http://schemas.microsoft.com/office/drawing/2014/main" id="{979475BD-43B3-315E-5586-238238603170}"/>
              </a:ext>
            </a:extLst>
          </p:cNvPr>
          <p:cNvPicPr>
            <a:picLocks noGrp="1" noChangeAspect="1"/>
          </p:cNvPicPr>
          <p:nvPr>
            <p:ph idx="1"/>
          </p:nvPr>
        </p:nvPicPr>
        <p:blipFill>
          <a:blip r:embed="rId2"/>
          <a:stretch>
            <a:fillRect/>
          </a:stretch>
        </p:blipFill>
        <p:spPr>
          <a:xfrm>
            <a:off x="2" y="-3730"/>
            <a:ext cx="12100032" cy="6709394"/>
          </a:xfrm>
        </p:spPr>
      </p:pic>
    </p:spTree>
    <p:extLst>
      <p:ext uri="{BB962C8B-B14F-4D97-AF65-F5344CB8AC3E}">
        <p14:creationId xmlns:p14="http://schemas.microsoft.com/office/powerpoint/2010/main" val="86721045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graph of different colored bars&#10;&#10;Description automatically generated">
            <a:extLst>
              <a:ext uri="{FF2B5EF4-FFF2-40B4-BE49-F238E27FC236}">
                <a16:creationId xmlns:a16="http://schemas.microsoft.com/office/drawing/2014/main" id="{B8DD3E97-0BC2-C997-B3AB-B6DCF97C2920}"/>
              </a:ext>
            </a:extLst>
          </p:cNvPr>
          <p:cNvPicPr>
            <a:picLocks noGrp="1" noChangeAspect="1"/>
          </p:cNvPicPr>
          <p:nvPr>
            <p:ph idx="1"/>
          </p:nvPr>
        </p:nvPicPr>
        <p:blipFill>
          <a:blip r:embed="rId2"/>
          <a:stretch>
            <a:fillRect/>
          </a:stretch>
        </p:blipFill>
        <p:spPr>
          <a:xfrm>
            <a:off x="643467" y="1002622"/>
            <a:ext cx="10905066" cy="4852754"/>
          </a:xfrm>
          <a:prstGeom prst="rect">
            <a:avLst/>
          </a:prstGeom>
        </p:spPr>
      </p:pic>
    </p:spTree>
    <p:extLst>
      <p:ext uri="{BB962C8B-B14F-4D97-AF65-F5344CB8AC3E}">
        <p14:creationId xmlns:p14="http://schemas.microsoft.com/office/powerpoint/2010/main" val="8148071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graph showing the price of water harvest&#10;&#10;Description automatically generated">
            <a:extLst>
              <a:ext uri="{FF2B5EF4-FFF2-40B4-BE49-F238E27FC236}">
                <a16:creationId xmlns:a16="http://schemas.microsoft.com/office/drawing/2014/main" id="{93D2F9DC-1EA8-76C1-9F7B-5572AE4050ED}"/>
              </a:ext>
            </a:extLst>
          </p:cNvPr>
          <p:cNvPicPr>
            <a:picLocks noGrp="1" noChangeAspect="1"/>
          </p:cNvPicPr>
          <p:nvPr>
            <p:ph idx="1"/>
          </p:nvPr>
        </p:nvPicPr>
        <p:blipFill>
          <a:blip r:embed="rId2"/>
          <a:stretch>
            <a:fillRect/>
          </a:stretch>
        </p:blipFill>
        <p:spPr>
          <a:xfrm>
            <a:off x="643467" y="798152"/>
            <a:ext cx="10905066" cy="5261694"/>
          </a:xfrm>
          <a:prstGeom prst="rect">
            <a:avLst/>
          </a:prstGeom>
        </p:spPr>
      </p:pic>
    </p:spTree>
    <p:extLst>
      <p:ext uri="{BB962C8B-B14F-4D97-AF65-F5344CB8AC3E}">
        <p14:creationId xmlns:p14="http://schemas.microsoft.com/office/powerpoint/2010/main" val="311480001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screenshot of a computer screen&#10;&#10;Description automatically generated">
            <a:extLst>
              <a:ext uri="{FF2B5EF4-FFF2-40B4-BE49-F238E27FC236}">
                <a16:creationId xmlns:a16="http://schemas.microsoft.com/office/drawing/2014/main" id="{438E3971-E445-27C4-1C11-99CB335B0481}"/>
              </a:ext>
            </a:extLst>
          </p:cNvPr>
          <p:cNvPicPr>
            <a:picLocks noGrp="1" noChangeAspect="1"/>
          </p:cNvPicPr>
          <p:nvPr>
            <p:ph idx="1"/>
          </p:nvPr>
        </p:nvPicPr>
        <p:blipFill rotWithShape="1">
          <a:blip r:embed="rId2"/>
          <a:srcRect l="1453" r="12754"/>
          <a:stretch/>
        </p:blipFill>
        <p:spPr>
          <a:xfrm>
            <a:off x="20" y="1282"/>
            <a:ext cx="12191980" cy="6856718"/>
          </a:xfrm>
          <a:prstGeom prst="rect">
            <a:avLst/>
          </a:prstGeom>
        </p:spPr>
      </p:pic>
    </p:spTree>
    <p:extLst>
      <p:ext uri="{BB962C8B-B14F-4D97-AF65-F5344CB8AC3E}">
        <p14:creationId xmlns:p14="http://schemas.microsoft.com/office/powerpoint/2010/main" val="24392136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EEDC1540-7392-3ABC-8E93-F02D2B3FC449}"/>
              </a:ext>
            </a:extLst>
          </p:cNvPr>
          <p:cNvPicPr>
            <a:picLocks noGrp="1" noChangeAspect="1"/>
          </p:cNvPicPr>
          <p:nvPr>
            <p:ph idx="1"/>
          </p:nvPr>
        </p:nvPicPr>
        <p:blipFill rotWithShape="1">
          <a:blip r:embed="rId2"/>
          <a:srcRect l="21929"/>
          <a:stretch/>
        </p:blipFill>
        <p:spPr>
          <a:xfrm>
            <a:off x="838199" y="735153"/>
            <a:ext cx="10515602" cy="5387693"/>
          </a:xfrm>
          <a:prstGeom prst="rect">
            <a:avLst/>
          </a:prstGeom>
        </p:spPr>
      </p:pic>
    </p:spTree>
    <p:extLst>
      <p:ext uri="{BB962C8B-B14F-4D97-AF65-F5344CB8AC3E}">
        <p14:creationId xmlns:p14="http://schemas.microsoft.com/office/powerpoint/2010/main" val="82865169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85DCB099-A6F4-A5B9-2198-1672DA76B757}"/>
              </a:ext>
            </a:extLst>
          </p:cNvPr>
          <p:cNvPicPr>
            <a:picLocks noGrp="1" noChangeAspect="1"/>
          </p:cNvPicPr>
          <p:nvPr>
            <p:ph idx="1"/>
          </p:nvPr>
        </p:nvPicPr>
        <p:blipFill rotWithShape="1">
          <a:blip r:embed="rId2"/>
          <a:srcRect l="20953" r="-1" b="-1"/>
          <a:stretch/>
        </p:blipFill>
        <p:spPr>
          <a:xfrm>
            <a:off x="838199" y="735153"/>
            <a:ext cx="10515602" cy="5387693"/>
          </a:xfrm>
          <a:prstGeom prst="rect">
            <a:avLst/>
          </a:prstGeom>
        </p:spPr>
      </p:pic>
    </p:spTree>
    <p:extLst>
      <p:ext uri="{BB962C8B-B14F-4D97-AF65-F5344CB8AC3E}">
        <p14:creationId xmlns:p14="http://schemas.microsoft.com/office/powerpoint/2010/main" val="140655902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graph with different colored bars&#10;&#10;Description automatically generated">
            <a:extLst>
              <a:ext uri="{FF2B5EF4-FFF2-40B4-BE49-F238E27FC236}">
                <a16:creationId xmlns:a16="http://schemas.microsoft.com/office/drawing/2014/main" id="{6808B551-A857-F5AB-CBF1-DAC042E260F8}"/>
              </a:ext>
            </a:extLst>
          </p:cNvPr>
          <p:cNvPicPr>
            <a:picLocks noGrp="1" noChangeAspect="1"/>
          </p:cNvPicPr>
          <p:nvPr>
            <p:ph idx="1"/>
          </p:nvPr>
        </p:nvPicPr>
        <p:blipFill rotWithShape="1">
          <a:blip r:embed="rId2"/>
          <a:srcRect l="1473" r="6793"/>
          <a:stretch/>
        </p:blipFill>
        <p:spPr>
          <a:xfrm>
            <a:off x="838199" y="735153"/>
            <a:ext cx="10515602" cy="5387693"/>
          </a:xfrm>
          <a:prstGeom prst="rect">
            <a:avLst/>
          </a:prstGeom>
        </p:spPr>
      </p:pic>
    </p:spTree>
    <p:extLst>
      <p:ext uri="{BB962C8B-B14F-4D97-AF65-F5344CB8AC3E}">
        <p14:creationId xmlns:p14="http://schemas.microsoft.com/office/powerpoint/2010/main" val="40586722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2A4B819B-36CB-69B0-C876-EE62E7C67E0D}"/>
              </a:ext>
            </a:extLst>
          </p:cNvPr>
          <p:cNvPicPr>
            <a:picLocks noGrp="1" noChangeAspect="1"/>
          </p:cNvPicPr>
          <p:nvPr>
            <p:ph idx="1"/>
          </p:nvPr>
        </p:nvPicPr>
        <p:blipFill rotWithShape="1">
          <a:blip r:embed="rId2"/>
          <a:srcRect l="17537" r="1" b="1"/>
          <a:stretch/>
        </p:blipFill>
        <p:spPr>
          <a:xfrm>
            <a:off x="838199" y="735153"/>
            <a:ext cx="10515602" cy="5387693"/>
          </a:xfrm>
          <a:prstGeom prst="rect">
            <a:avLst/>
          </a:prstGeom>
        </p:spPr>
      </p:pic>
    </p:spTree>
    <p:extLst>
      <p:ext uri="{BB962C8B-B14F-4D97-AF65-F5344CB8AC3E}">
        <p14:creationId xmlns:p14="http://schemas.microsoft.com/office/powerpoint/2010/main" val="2706043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ie chart showing various facilities&#10;&#10;Description automatically generated">
            <a:extLst>
              <a:ext uri="{FF2B5EF4-FFF2-40B4-BE49-F238E27FC236}">
                <a16:creationId xmlns:a16="http://schemas.microsoft.com/office/drawing/2014/main" id="{DB01735E-833F-1806-F1DD-E762F8D2A995}"/>
              </a:ext>
            </a:extLst>
          </p:cNvPr>
          <p:cNvPicPr>
            <a:picLocks noGrp="1" noChangeAspect="1"/>
          </p:cNvPicPr>
          <p:nvPr>
            <p:ph idx="1"/>
          </p:nvPr>
        </p:nvPicPr>
        <p:blipFill>
          <a:blip r:embed="rId2"/>
          <a:stretch>
            <a:fillRect/>
          </a:stretch>
        </p:blipFill>
        <p:spPr>
          <a:xfrm>
            <a:off x="643467" y="839046"/>
            <a:ext cx="10905066" cy="5179906"/>
          </a:xfrm>
          <a:prstGeom prst="rect">
            <a:avLst/>
          </a:prstGeom>
        </p:spPr>
      </p:pic>
    </p:spTree>
    <p:extLst>
      <p:ext uri="{BB962C8B-B14F-4D97-AF65-F5344CB8AC3E}">
        <p14:creationId xmlns:p14="http://schemas.microsoft.com/office/powerpoint/2010/main" val="392146250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w angle view of modern skyscrapers rising straight up against a dramatic sky">
            <a:extLst>
              <a:ext uri="{FF2B5EF4-FFF2-40B4-BE49-F238E27FC236}">
                <a16:creationId xmlns:a16="http://schemas.microsoft.com/office/drawing/2014/main" id="{122EC2A6-1B0E-28B3-9496-B64446569F37}"/>
              </a:ext>
            </a:extLst>
          </p:cNvPr>
          <p:cNvPicPr>
            <a:picLocks noChangeAspect="1"/>
          </p:cNvPicPr>
          <p:nvPr/>
        </p:nvPicPr>
        <p:blipFill rotWithShape="1">
          <a:blip r:embed="rId2"/>
          <a:srcRect l="3873" r="2009" b="-1"/>
          <a:stretch/>
        </p:blipFill>
        <p:spPr>
          <a:xfrm>
            <a:off x="1"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F6900E-727B-2960-8F79-018604C68EE9}"/>
              </a:ext>
            </a:extLst>
          </p:cNvPr>
          <p:cNvSpPr>
            <a:spLocks noGrp="1"/>
          </p:cNvSpPr>
          <p:nvPr>
            <p:ph type="title"/>
          </p:nvPr>
        </p:nvSpPr>
        <p:spPr>
          <a:xfrm>
            <a:off x="7948553" y="235729"/>
            <a:ext cx="3822189" cy="1899912"/>
          </a:xfrm>
        </p:spPr>
        <p:txBody>
          <a:bodyPr vert="horz" lIns="91440" tIns="45720" rIns="91440" bIns="45720" rtlCol="0" anchor="ctr">
            <a:normAutofit fontScale="90000"/>
          </a:bodyPr>
          <a:lstStyle/>
          <a:p>
            <a:r>
              <a:rPr lang="en-US" sz="3100" dirty="0">
                <a:latin typeface="Arial Black"/>
              </a:rPr>
              <a:t>ANALYSING HOUSING PRICES IN METROPOLITAN AREAS OF INDIA</a:t>
            </a:r>
          </a:p>
        </p:txBody>
      </p:sp>
      <p:sp>
        <p:nvSpPr>
          <p:cNvPr id="4" name="TextBox 3">
            <a:extLst>
              <a:ext uri="{FF2B5EF4-FFF2-40B4-BE49-F238E27FC236}">
                <a16:creationId xmlns:a16="http://schemas.microsoft.com/office/drawing/2014/main" id="{FC53A7C5-BA2A-BAF3-B7AC-A35B82ACD042}"/>
              </a:ext>
            </a:extLst>
          </p:cNvPr>
          <p:cNvSpPr txBox="1"/>
          <p:nvPr/>
        </p:nvSpPr>
        <p:spPr>
          <a:xfrm>
            <a:off x="8365497" y="2376692"/>
            <a:ext cx="3822189" cy="374276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600" dirty="0"/>
              <a:t>TEAM LEADER:</a:t>
            </a:r>
            <a:endParaRPr lang="en-US" sz="1600" dirty="0">
              <a:ea typeface="Calibri"/>
              <a:cs typeface="Calibri"/>
            </a:endParaRPr>
          </a:p>
          <a:p>
            <a:pPr>
              <a:lnSpc>
                <a:spcPct val="90000"/>
              </a:lnSpc>
              <a:spcAft>
                <a:spcPts val="600"/>
              </a:spcAft>
            </a:pPr>
            <a:r>
              <a:rPr lang="en-US" sz="1600" dirty="0"/>
              <a:t>         M.MANGAIYARKARASI</a:t>
            </a:r>
            <a:endParaRPr lang="en-US" sz="1600" dirty="0">
              <a:ea typeface="Calibri"/>
              <a:cs typeface="Calibri"/>
            </a:endParaRPr>
          </a:p>
          <a:p>
            <a:pPr indent="-228600">
              <a:lnSpc>
                <a:spcPct val="90000"/>
              </a:lnSpc>
              <a:spcAft>
                <a:spcPts val="600"/>
              </a:spcAft>
              <a:buFont typeface="Arial" panose="020B0604020202020204" pitchFamily="34" charset="0"/>
              <a:buChar char="•"/>
            </a:pPr>
            <a:endParaRPr lang="en-US" sz="1600" dirty="0">
              <a:ea typeface="Calibri"/>
              <a:cs typeface="Calibri"/>
            </a:endParaRPr>
          </a:p>
          <a:p>
            <a:pPr indent="-228600">
              <a:lnSpc>
                <a:spcPct val="90000"/>
              </a:lnSpc>
              <a:spcAft>
                <a:spcPts val="600"/>
              </a:spcAft>
              <a:buFont typeface="Arial" panose="020B0604020202020204" pitchFamily="34" charset="0"/>
              <a:buChar char="•"/>
            </a:pPr>
            <a:r>
              <a:rPr lang="en-US" sz="1600" dirty="0"/>
              <a:t>TEAM MEMBERS:</a:t>
            </a:r>
            <a:endParaRPr lang="en-US" sz="1600" dirty="0">
              <a:ea typeface="Calibri"/>
              <a:cs typeface="Calibri"/>
            </a:endParaRPr>
          </a:p>
          <a:p>
            <a:pPr>
              <a:lnSpc>
                <a:spcPct val="90000"/>
              </a:lnSpc>
              <a:spcAft>
                <a:spcPts val="600"/>
              </a:spcAft>
            </a:pPr>
            <a:r>
              <a:rPr lang="en-US" sz="1600" dirty="0"/>
              <a:t>          S.ARULKUMAR</a:t>
            </a:r>
            <a:endParaRPr lang="en-US" sz="1600" dirty="0">
              <a:ea typeface="Calibri"/>
              <a:cs typeface="Calibri"/>
            </a:endParaRPr>
          </a:p>
          <a:p>
            <a:pPr>
              <a:lnSpc>
                <a:spcPct val="90000"/>
              </a:lnSpc>
              <a:spcAft>
                <a:spcPts val="600"/>
              </a:spcAft>
            </a:pPr>
            <a:r>
              <a:rPr lang="en-US" sz="1600" dirty="0"/>
              <a:t>          E.GUNAL</a:t>
            </a:r>
            <a:endParaRPr lang="en-US" sz="1600" dirty="0">
              <a:ea typeface="Calibri"/>
              <a:cs typeface="Calibri"/>
            </a:endParaRPr>
          </a:p>
          <a:p>
            <a:pPr>
              <a:lnSpc>
                <a:spcPct val="90000"/>
              </a:lnSpc>
              <a:spcAft>
                <a:spcPts val="600"/>
              </a:spcAft>
            </a:pPr>
            <a:r>
              <a:rPr lang="en-US" sz="1600" dirty="0"/>
              <a:t>          B.VIKRAM</a:t>
            </a:r>
            <a:endParaRPr lang="en-US" sz="1600" dirty="0">
              <a:ea typeface="Calibri"/>
              <a:cs typeface="Calibri"/>
            </a:endParaRPr>
          </a:p>
          <a:p>
            <a:pPr indent="-228600">
              <a:lnSpc>
                <a:spcPct val="90000"/>
              </a:lnSpc>
              <a:spcAft>
                <a:spcPts val="600"/>
              </a:spcAft>
              <a:buFont typeface="Arial" panose="020B0604020202020204" pitchFamily="34" charset="0"/>
              <a:buChar char="•"/>
            </a:pPr>
            <a:endParaRPr lang="en-US" sz="1600" dirty="0">
              <a:ea typeface="Calibri"/>
              <a:cs typeface="Calibri"/>
            </a:endParaRPr>
          </a:p>
          <a:p>
            <a:pPr indent="-228600">
              <a:lnSpc>
                <a:spcPct val="90000"/>
              </a:lnSpc>
              <a:spcAft>
                <a:spcPts val="600"/>
              </a:spcAft>
              <a:buFont typeface="Arial" panose="020B0604020202020204" pitchFamily="34" charset="0"/>
              <a:buChar char="•"/>
            </a:pPr>
            <a:endParaRPr lang="en-US" sz="1600" dirty="0">
              <a:ea typeface="Calibri"/>
              <a:cs typeface="Calibri"/>
            </a:endParaRPr>
          </a:p>
          <a:p>
            <a:pPr indent="-228600">
              <a:lnSpc>
                <a:spcPct val="90000"/>
              </a:lnSpc>
              <a:spcAft>
                <a:spcPts val="600"/>
              </a:spcAft>
              <a:buFont typeface="Arial" panose="020B0604020202020204" pitchFamily="34" charset="0"/>
              <a:buChar char="•"/>
            </a:pPr>
            <a:r>
              <a:rPr lang="en-US" sz="1600" b="1" dirty="0">
                <a:latin typeface="Arial Black"/>
              </a:rPr>
              <a:t>OUR MENTOR :</a:t>
            </a:r>
            <a:endParaRPr lang="en-US" sz="1600" b="1">
              <a:latin typeface="Arial Black"/>
              <a:ea typeface="Calibri"/>
              <a:cs typeface="Calibri"/>
            </a:endParaRPr>
          </a:p>
          <a:p>
            <a:pPr>
              <a:lnSpc>
                <a:spcPct val="90000"/>
              </a:lnSpc>
              <a:spcAft>
                <a:spcPts val="600"/>
              </a:spcAft>
            </a:pPr>
            <a:r>
              <a:rPr lang="en-US" sz="1600" b="1" dirty="0">
                <a:latin typeface="Arial Black"/>
              </a:rPr>
              <a:t>              MR.R.SUDHAKAR</a:t>
            </a:r>
            <a:endParaRPr lang="en-US" sz="1600" b="1" dirty="0">
              <a:latin typeface="Arial Black"/>
              <a:ea typeface="Calibri"/>
              <a:cs typeface="Calibri"/>
            </a:endParaRPr>
          </a:p>
          <a:p>
            <a:pPr indent="-228600">
              <a:lnSpc>
                <a:spcPct val="90000"/>
              </a:lnSpc>
              <a:spcAft>
                <a:spcPts val="600"/>
              </a:spcAft>
              <a:buFont typeface="Arial" panose="020B0604020202020204" pitchFamily="34" charset="0"/>
              <a:buChar char="•"/>
            </a:pPr>
            <a:endParaRPr lang="en-US" sz="1600" dirty="0">
              <a:ea typeface="Calibri"/>
              <a:cs typeface="Calibri"/>
            </a:endParaRPr>
          </a:p>
          <a:p>
            <a:pPr indent="-228600">
              <a:lnSpc>
                <a:spcPct val="90000"/>
              </a:lnSpc>
              <a:spcAft>
                <a:spcPts val="600"/>
              </a:spcAft>
              <a:buFont typeface="Arial" panose="020B0604020202020204" pitchFamily="34" charset="0"/>
              <a:buChar char="•"/>
            </a:pPr>
            <a:endParaRPr lang="en-US" sz="1600" dirty="0">
              <a:ea typeface="Calibri"/>
              <a:cs typeface="Calibri"/>
            </a:endParaRPr>
          </a:p>
          <a:p>
            <a:pPr indent="-228600">
              <a:lnSpc>
                <a:spcPct val="90000"/>
              </a:lnSpc>
              <a:spcAft>
                <a:spcPts val="600"/>
              </a:spcAft>
              <a:buFont typeface="Arial" panose="020B0604020202020204" pitchFamily="34" charset="0"/>
              <a:buChar char="•"/>
            </a:pPr>
            <a:r>
              <a:rPr lang="en-US" sz="1600" dirty="0"/>
              <a:t>DEPARTMENT OF MATHEMATICS</a:t>
            </a:r>
            <a:endParaRPr lang="en-US" sz="1600" dirty="0">
              <a:ea typeface="Calibri"/>
              <a:cs typeface="Calibri"/>
            </a:endParaRPr>
          </a:p>
        </p:txBody>
      </p:sp>
    </p:spTree>
    <p:extLst>
      <p:ext uri="{BB962C8B-B14F-4D97-AF65-F5344CB8AC3E}">
        <p14:creationId xmlns:p14="http://schemas.microsoft.com/office/powerpoint/2010/main" val="34490962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mera lens">
            <a:extLst>
              <a:ext uri="{FF2B5EF4-FFF2-40B4-BE49-F238E27FC236}">
                <a16:creationId xmlns:a16="http://schemas.microsoft.com/office/drawing/2014/main" id="{740D4C29-2524-DC6E-3737-CD25E6FA4958}"/>
              </a:ext>
            </a:extLst>
          </p:cNvPr>
          <p:cNvPicPr>
            <a:picLocks noChangeAspect="1"/>
          </p:cNvPicPr>
          <p:nvPr/>
        </p:nvPicPr>
        <p:blipFill rotWithShape="1">
          <a:blip r:embed="rId2">
            <a:alphaModFix amt="50000"/>
          </a:blip>
          <a:srcRect t="5425" b="10305"/>
          <a:stretch/>
        </p:blipFill>
        <p:spPr>
          <a:xfrm>
            <a:off x="20" y="1"/>
            <a:ext cx="12191980" cy="6857999"/>
          </a:xfrm>
          <a:prstGeom prst="rect">
            <a:avLst/>
          </a:prstGeom>
        </p:spPr>
      </p:pic>
      <p:sp>
        <p:nvSpPr>
          <p:cNvPr id="2" name="Title 1">
            <a:extLst>
              <a:ext uri="{FF2B5EF4-FFF2-40B4-BE49-F238E27FC236}">
                <a16:creationId xmlns:a16="http://schemas.microsoft.com/office/drawing/2014/main" id="{1C88F438-1E00-EF9D-55D2-3707C5C98D8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latin typeface="Arial Black"/>
              </a:rPr>
              <a:t>DASHBOARDS</a:t>
            </a:r>
          </a:p>
        </p:txBody>
      </p:sp>
    </p:spTree>
    <p:extLst>
      <p:ext uri="{BB962C8B-B14F-4D97-AF65-F5344CB8AC3E}">
        <p14:creationId xmlns:p14="http://schemas.microsoft.com/office/powerpoint/2010/main" val="1937807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map of countries/regions with names and cities&#10;&#10;Description automatically generated">
            <a:extLst>
              <a:ext uri="{FF2B5EF4-FFF2-40B4-BE49-F238E27FC236}">
                <a16:creationId xmlns:a16="http://schemas.microsoft.com/office/drawing/2014/main" id="{E016F78E-3408-8BB6-1B5D-390FBC30D5D4}"/>
              </a:ext>
            </a:extLst>
          </p:cNvPr>
          <p:cNvPicPr>
            <a:picLocks noGrp="1" noChangeAspect="1"/>
          </p:cNvPicPr>
          <p:nvPr>
            <p:ph idx="1"/>
          </p:nvPr>
        </p:nvPicPr>
        <p:blipFill rotWithShape="1">
          <a:blip r:embed="rId2"/>
          <a:srcRect t="13492" b="20332"/>
          <a:stretch/>
        </p:blipFill>
        <p:spPr>
          <a:xfrm>
            <a:off x="20" y="1"/>
            <a:ext cx="12191979" cy="6858000"/>
          </a:xfrm>
          <a:prstGeom prst="rect">
            <a:avLst/>
          </a:prstGeom>
        </p:spPr>
      </p:pic>
      <p:grpSp>
        <p:nvGrpSpPr>
          <p:cNvPr id="19" name="Group 18">
            <a:extLst>
              <a:ext uri="{FF2B5EF4-FFF2-40B4-BE49-F238E27FC236}">
                <a16:creationId xmlns:a16="http://schemas.microsoft.com/office/drawing/2014/main" id="{D4D7444E-8572-6DFD-CB75-0984238C71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 name="Rectangle 9">
              <a:extLst>
                <a:ext uri="{FF2B5EF4-FFF2-40B4-BE49-F238E27FC236}">
                  <a16:creationId xmlns:a16="http://schemas.microsoft.com/office/drawing/2014/main" id="{01C89D56-574B-DBE6-E414-A886D4CD9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808B29-2E24-7E95-6543-9B0B82179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9380286"/>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graph&#10;&#10;Description automatically generated">
            <a:extLst>
              <a:ext uri="{FF2B5EF4-FFF2-40B4-BE49-F238E27FC236}">
                <a16:creationId xmlns:a16="http://schemas.microsoft.com/office/drawing/2014/main" id="{FBB70F40-719E-ACD4-6A9A-D9D9EDDA33CE}"/>
              </a:ext>
            </a:extLst>
          </p:cNvPr>
          <p:cNvPicPr>
            <a:picLocks noGrp="1" noChangeAspect="1"/>
          </p:cNvPicPr>
          <p:nvPr>
            <p:ph idx="1"/>
          </p:nvPr>
        </p:nvPicPr>
        <p:blipFill>
          <a:blip r:embed="rId2"/>
          <a:stretch>
            <a:fillRect/>
          </a:stretch>
        </p:blipFill>
        <p:spPr>
          <a:xfrm>
            <a:off x="2688621" y="643467"/>
            <a:ext cx="6814757" cy="5571065"/>
          </a:xfrm>
          <a:prstGeom prst="rect">
            <a:avLst/>
          </a:prstGeom>
          <a:ln>
            <a:noFill/>
          </a:ln>
        </p:spPr>
      </p:pic>
    </p:spTree>
    <p:extLst>
      <p:ext uri="{BB962C8B-B14F-4D97-AF65-F5344CB8AC3E}">
        <p14:creationId xmlns:p14="http://schemas.microsoft.com/office/powerpoint/2010/main" val="401205789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graph&#10;&#10;Description automatically generated">
            <a:extLst>
              <a:ext uri="{FF2B5EF4-FFF2-40B4-BE49-F238E27FC236}">
                <a16:creationId xmlns:a16="http://schemas.microsoft.com/office/drawing/2014/main" id="{24BD1BEF-72F9-95CB-626D-73CE90E26269}"/>
              </a:ext>
            </a:extLst>
          </p:cNvPr>
          <p:cNvPicPr>
            <a:picLocks noGrp="1" noChangeAspect="1"/>
          </p:cNvPicPr>
          <p:nvPr>
            <p:ph idx="1"/>
          </p:nvPr>
        </p:nvPicPr>
        <p:blipFill rotWithShape="1">
          <a:blip r:embed="rId2"/>
          <a:srcRect t="25500" r="1" b="4062"/>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Tree>
    <p:extLst>
      <p:ext uri="{BB962C8B-B14F-4D97-AF65-F5344CB8AC3E}">
        <p14:creationId xmlns:p14="http://schemas.microsoft.com/office/powerpoint/2010/main" val="30738678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graph with different colored bars&#10;&#10;Description automatically generated">
            <a:extLst>
              <a:ext uri="{FF2B5EF4-FFF2-40B4-BE49-F238E27FC236}">
                <a16:creationId xmlns:a16="http://schemas.microsoft.com/office/drawing/2014/main" id="{98D97E54-5FD2-2538-D8EE-2F692C1A6D98}"/>
              </a:ext>
            </a:extLst>
          </p:cNvPr>
          <p:cNvPicPr>
            <a:picLocks noGrp="1" noChangeAspect="1"/>
          </p:cNvPicPr>
          <p:nvPr>
            <p:ph idx="1"/>
          </p:nvPr>
        </p:nvPicPr>
        <p:blipFill rotWithShape="1">
          <a:blip r:embed="rId2"/>
          <a:srcRect t="18119" b="16284"/>
          <a:stretch/>
        </p:blipFill>
        <p:spPr>
          <a:xfrm>
            <a:off x="20" y="1"/>
            <a:ext cx="12191979" cy="6858000"/>
          </a:xfrm>
          <a:prstGeom prst="rect">
            <a:avLst/>
          </a:prstGeom>
        </p:spPr>
      </p:pic>
    </p:spTree>
    <p:extLst>
      <p:ext uri="{BB962C8B-B14F-4D97-AF65-F5344CB8AC3E}">
        <p14:creationId xmlns:p14="http://schemas.microsoft.com/office/powerpoint/2010/main" val="281702570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music sheets folded to form a heart shape">
            <a:extLst>
              <a:ext uri="{FF2B5EF4-FFF2-40B4-BE49-F238E27FC236}">
                <a16:creationId xmlns:a16="http://schemas.microsoft.com/office/drawing/2014/main" id="{3D3F943C-FD81-3FEA-F32C-F683FC877F6D}"/>
              </a:ext>
            </a:extLst>
          </p:cNvPr>
          <p:cNvPicPr>
            <a:picLocks noChangeAspect="1"/>
          </p:cNvPicPr>
          <p:nvPr/>
        </p:nvPicPr>
        <p:blipFill rotWithShape="1">
          <a:blip r:embed="rId2">
            <a:alphaModFix amt="50000"/>
          </a:blip>
          <a:srcRect t="14923" r="-1" b="785"/>
          <a:stretch/>
        </p:blipFill>
        <p:spPr>
          <a:xfrm>
            <a:off x="20" y="1"/>
            <a:ext cx="12191980" cy="6857999"/>
          </a:xfrm>
          <a:prstGeom prst="rect">
            <a:avLst/>
          </a:prstGeom>
        </p:spPr>
      </p:pic>
      <p:sp>
        <p:nvSpPr>
          <p:cNvPr id="6" name="Title 5">
            <a:extLst>
              <a:ext uri="{FF2B5EF4-FFF2-40B4-BE49-F238E27FC236}">
                <a16:creationId xmlns:a16="http://schemas.microsoft.com/office/drawing/2014/main" id="{D4AF691C-8CA1-3006-2412-3F84724EBE9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STORY</a:t>
            </a: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7062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map of the world with different colored dots&#10;&#10;Description automatically generated">
            <a:extLst>
              <a:ext uri="{FF2B5EF4-FFF2-40B4-BE49-F238E27FC236}">
                <a16:creationId xmlns:a16="http://schemas.microsoft.com/office/drawing/2014/main" id="{242C831F-DDE8-120D-E446-506A199793B0}"/>
              </a:ext>
            </a:extLst>
          </p:cNvPr>
          <p:cNvPicPr>
            <a:picLocks noGrp="1" noChangeAspect="1"/>
          </p:cNvPicPr>
          <p:nvPr>
            <p:ph idx="1"/>
          </p:nvPr>
        </p:nvPicPr>
        <p:blipFill rotWithShape="1">
          <a:blip r:embed="rId2"/>
          <a:srcRect t="15280" r="1" b="28295"/>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Tree>
    <p:extLst>
      <p:ext uri="{BB962C8B-B14F-4D97-AF65-F5344CB8AC3E}">
        <p14:creationId xmlns:p14="http://schemas.microsoft.com/office/powerpoint/2010/main" val="198978227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24CC5-B49C-6F8D-F806-013A47C47C9F}"/>
              </a:ext>
            </a:extLst>
          </p:cNvPr>
          <p:cNvSpPr>
            <a:spLocks noGrp="1"/>
          </p:cNvSpPr>
          <p:nvPr>
            <p:ph type="title"/>
          </p:nvPr>
        </p:nvSpPr>
        <p:spPr>
          <a:xfrm>
            <a:off x="838201" y="365125"/>
            <a:ext cx="5251316" cy="1807305"/>
          </a:xfrm>
        </p:spPr>
        <p:txBody>
          <a:bodyPr>
            <a:normAutofit/>
          </a:bodyPr>
          <a:lstStyle/>
          <a:p>
            <a:r>
              <a:rPr lang="en-GB" dirty="0">
                <a:latin typeface="Arial Black"/>
                <a:ea typeface="Calibri Light"/>
                <a:cs typeface="Calibri Light"/>
              </a:rPr>
              <a:t>Application : </a:t>
            </a:r>
            <a:endParaRPr lang="en-GB" dirty="0">
              <a:latin typeface="Arial Black"/>
            </a:endParaRPr>
          </a:p>
        </p:txBody>
      </p:sp>
      <p:sp>
        <p:nvSpPr>
          <p:cNvPr id="3" name="Content Placeholder 2">
            <a:extLst>
              <a:ext uri="{FF2B5EF4-FFF2-40B4-BE49-F238E27FC236}">
                <a16:creationId xmlns:a16="http://schemas.microsoft.com/office/drawing/2014/main" id="{69B5BDE6-65C5-8572-F509-6D0E338A9216}"/>
              </a:ext>
            </a:extLst>
          </p:cNvPr>
          <p:cNvSpPr>
            <a:spLocks noGrp="1"/>
          </p:cNvSpPr>
          <p:nvPr>
            <p:ph idx="1"/>
          </p:nvPr>
        </p:nvSpPr>
        <p:spPr>
          <a:xfrm>
            <a:off x="838200" y="2333297"/>
            <a:ext cx="4619621" cy="3843666"/>
          </a:xfrm>
        </p:spPr>
        <p:txBody>
          <a:bodyPr vert="horz" lIns="91440" tIns="45720" rIns="91440" bIns="45720" rtlCol="0">
            <a:normAutofit/>
          </a:bodyPr>
          <a:lstStyle/>
          <a:p>
            <a:r>
              <a:rPr lang="en-GB" sz="2000">
                <a:latin typeface="Arial Black"/>
                <a:ea typeface="+mn-lt"/>
                <a:cs typeface="+mn-lt"/>
              </a:rPr>
              <a:t>House price prediction in a metropolitan city in India is a valuable solution for potential home buyers, real estate agents, and investors. By leveraging historical sales data, property details, and location-specific information, a predictive model can accurately estimate house prices.</a:t>
            </a:r>
            <a:endParaRPr lang="en-GB" sz="2000">
              <a:latin typeface="Arial Black"/>
            </a:endParaRPr>
          </a:p>
        </p:txBody>
      </p:sp>
      <p:pic>
        <p:nvPicPr>
          <p:cNvPr id="5" name="Picture 4" descr="A cut-out of a house with shadow at the back">
            <a:extLst>
              <a:ext uri="{FF2B5EF4-FFF2-40B4-BE49-F238E27FC236}">
                <a16:creationId xmlns:a16="http://schemas.microsoft.com/office/drawing/2014/main" id="{13447F8E-3365-8FA6-6919-8A9D259F0EE0}"/>
              </a:ext>
            </a:extLst>
          </p:cNvPr>
          <p:cNvPicPr>
            <a:picLocks noChangeAspect="1"/>
          </p:cNvPicPr>
          <p:nvPr/>
        </p:nvPicPr>
        <p:blipFill rotWithShape="1">
          <a:blip r:embed="rId2"/>
          <a:srcRect l="20698" r="2296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048168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ood in a test tube">
            <a:extLst>
              <a:ext uri="{FF2B5EF4-FFF2-40B4-BE49-F238E27FC236}">
                <a16:creationId xmlns:a16="http://schemas.microsoft.com/office/drawing/2014/main" id="{4314F93A-BFD0-32BF-F451-9827C5747571}"/>
              </a:ext>
            </a:extLst>
          </p:cNvPr>
          <p:cNvPicPr>
            <a:picLocks noChangeAspect="1"/>
          </p:cNvPicPr>
          <p:nvPr/>
        </p:nvPicPr>
        <p:blipFill rotWithShape="1">
          <a:blip r:embed="rId2"/>
          <a:srcRect l="6804" r="9381" b="51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2B418B-9A70-59E7-F7B3-0EFDE346A021}"/>
              </a:ext>
            </a:extLst>
          </p:cNvPr>
          <p:cNvSpPr>
            <a:spLocks noGrp="1"/>
          </p:cNvSpPr>
          <p:nvPr>
            <p:ph type="title"/>
          </p:nvPr>
        </p:nvSpPr>
        <p:spPr>
          <a:xfrm>
            <a:off x="578623" y="992967"/>
            <a:ext cx="3994606" cy="1061908"/>
          </a:xfrm>
        </p:spPr>
        <p:txBody>
          <a:bodyPr vert="horz" lIns="91440" tIns="45720" rIns="91440" bIns="45720" rtlCol="0" anchor="b">
            <a:normAutofit/>
          </a:bodyPr>
          <a:lstStyle/>
          <a:p>
            <a:r>
              <a:rPr lang="en-US" sz="4800" dirty="0">
                <a:solidFill>
                  <a:schemeClr val="bg1"/>
                </a:solidFill>
              </a:rPr>
              <a:t>Conclusion :</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BB434C2-84CE-9448-8C5D-CD4EBD6DA2C9}"/>
              </a:ext>
            </a:extLst>
          </p:cNvPr>
          <p:cNvSpPr txBox="1"/>
          <p:nvPr/>
        </p:nvSpPr>
        <p:spPr>
          <a:xfrm>
            <a:off x="2068494" y="2831756"/>
            <a:ext cx="679874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n-GB" sz="2800" dirty="0">
                <a:solidFill>
                  <a:schemeClr val="bg1"/>
                </a:solidFill>
              </a:rPr>
              <a:t>Based on the criterion of price convergence, house prices in the 15 metropolitan cities do not converge to the LOOP. This implies that the housing markets in the different areas operate as segmented independent local markets</a:t>
            </a:r>
            <a:endParaRPr lang="en-US"/>
          </a:p>
        </p:txBody>
      </p:sp>
    </p:spTree>
    <p:extLst>
      <p:ext uri="{BB962C8B-B14F-4D97-AF65-F5344CB8AC3E}">
        <p14:creationId xmlns:p14="http://schemas.microsoft.com/office/powerpoint/2010/main" val="325251110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8C1536CF-66A0-111A-20EB-240382ED3975}"/>
              </a:ext>
            </a:extLst>
          </p:cNvPr>
          <p:cNvPicPr>
            <a:picLocks noChangeAspect="1"/>
          </p:cNvPicPr>
          <p:nvPr/>
        </p:nvPicPr>
        <p:blipFill rotWithShape="1">
          <a:blip r:embed="rId2">
            <a:alphaModFix amt="50000"/>
          </a:blip>
          <a:srcRect t="5848" r="-1" b="19132"/>
          <a:stretch/>
        </p:blipFill>
        <p:spPr>
          <a:xfrm>
            <a:off x="20" y="10"/>
            <a:ext cx="12188930" cy="6857990"/>
          </a:xfrm>
          <a:prstGeom prst="rect">
            <a:avLst/>
          </a:prstGeom>
        </p:spPr>
      </p:pic>
      <p:sp>
        <p:nvSpPr>
          <p:cNvPr id="2" name="Title 1">
            <a:extLst>
              <a:ext uri="{FF2B5EF4-FFF2-40B4-BE49-F238E27FC236}">
                <a16:creationId xmlns:a16="http://schemas.microsoft.com/office/drawing/2014/main" id="{FA0CA441-DAE8-C24D-F35A-FF4911F2A97A}"/>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THANK YOU</a:t>
            </a: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33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ur wooden houses with different sizes">
            <a:extLst>
              <a:ext uri="{FF2B5EF4-FFF2-40B4-BE49-F238E27FC236}">
                <a16:creationId xmlns:a16="http://schemas.microsoft.com/office/drawing/2014/main" id="{AE10B087-B95A-A4A4-B2B0-2B387AA22CA3}"/>
              </a:ext>
            </a:extLst>
          </p:cNvPr>
          <p:cNvPicPr>
            <a:picLocks noChangeAspect="1"/>
          </p:cNvPicPr>
          <p:nvPr/>
        </p:nvPicPr>
        <p:blipFill rotWithShape="1">
          <a:blip r:embed="rId2"/>
          <a:srcRect l="9091" t="23391"/>
          <a:stretch/>
        </p:blipFill>
        <p:spPr>
          <a:xfrm>
            <a:off x="20" y="10"/>
            <a:ext cx="12191981" cy="6857990"/>
          </a:xfrm>
          <a:prstGeom prst="rect">
            <a:avLst/>
          </a:prstGeom>
        </p:spPr>
      </p:pic>
      <p:sp>
        <p:nvSpPr>
          <p:cNvPr id="20" name="Rectangle 1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D4CE85-096E-952A-C30D-2D9C8CAD2ADB}"/>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100">
                <a:solidFill>
                  <a:schemeClr val="bg1"/>
                </a:solidFill>
              </a:rPr>
              <a:t>ANALYSING HOUSING PRICES IN METROPOLITAN AREAS OF INDIA</a:t>
            </a:r>
          </a:p>
        </p:txBody>
      </p:sp>
      <p:sp>
        <p:nvSpPr>
          <p:cNvPr id="22" name="Rectangle: Rounded Corners 2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826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idsection of a person holding a miniature house">
            <a:extLst>
              <a:ext uri="{FF2B5EF4-FFF2-40B4-BE49-F238E27FC236}">
                <a16:creationId xmlns:a16="http://schemas.microsoft.com/office/drawing/2014/main" id="{EE93922A-C5D5-5AD9-7E9D-F788DA66A51F}"/>
              </a:ext>
            </a:extLst>
          </p:cNvPr>
          <p:cNvPicPr>
            <a:picLocks noChangeAspect="1"/>
          </p:cNvPicPr>
          <p:nvPr/>
        </p:nvPicPr>
        <p:blipFill rotWithShape="1">
          <a:blip r:embed="rId2"/>
          <a:srcRect l="6277" r="4893" b="-1"/>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BFF0EA-ADA4-A305-F1A5-1F6C289D290D}"/>
              </a:ext>
            </a:extLst>
          </p:cNvPr>
          <p:cNvSpPr>
            <a:spLocks noGrp="1"/>
          </p:cNvSpPr>
          <p:nvPr>
            <p:ph type="title"/>
          </p:nvPr>
        </p:nvSpPr>
        <p:spPr>
          <a:xfrm>
            <a:off x="7330327" y="365125"/>
            <a:ext cx="4023472" cy="1899912"/>
          </a:xfrm>
        </p:spPr>
        <p:txBody>
          <a:bodyPr>
            <a:normAutofit/>
          </a:bodyPr>
          <a:lstStyle/>
          <a:p>
            <a:r>
              <a:rPr lang="en-GB" sz="3100" b="1">
                <a:latin typeface="Arial Black"/>
                <a:ea typeface="Calibri Light"/>
                <a:cs typeface="Calibri Light"/>
              </a:rPr>
              <a:t>INTRODUCTION :</a:t>
            </a:r>
            <a:endParaRPr lang="en-GB" sz="3100" b="1">
              <a:latin typeface="Arial Black"/>
            </a:endParaRPr>
          </a:p>
        </p:txBody>
      </p:sp>
      <p:sp>
        <p:nvSpPr>
          <p:cNvPr id="3" name="Content Placeholder 2">
            <a:extLst>
              <a:ext uri="{FF2B5EF4-FFF2-40B4-BE49-F238E27FC236}">
                <a16:creationId xmlns:a16="http://schemas.microsoft.com/office/drawing/2014/main" id="{7FCCCB0F-EA6A-4208-9183-3CFAC8DDF1B5}"/>
              </a:ext>
            </a:extLst>
          </p:cNvPr>
          <p:cNvSpPr>
            <a:spLocks noGrp="1"/>
          </p:cNvSpPr>
          <p:nvPr>
            <p:ph idx="1"/>
          </p:nvPr>
        </p:nvSpPr>
        <p:spPr>
          <a:xfrm>
            <a:off x="7948553" y="1887861"/>
            <a:ext cx="3822189" cy="3742762"/>
          </a:xfrm>
        </p:spPr>
        <p:txBody>
          <a:bodyPr vert="horz" lIns="91440" tIns="45720" rIns="91440" bIns="45720" rtlCol="0" anchor="t">
            <a:noAutofit/>
          </a:bodyPr>
          <a:lstStyle/>
          <a:p>
            <a:r>
              <a:rPr lang="en-GB" sz="2400" b="1" dirty="0">
                <a:ea typeface="+mn-lt"/>
                <a:cs typeface="+mn-lt"/>
              </a:rPr>
              <a:t>House price prediction in a metropolitan city in India is a valuable solution for potential home buyers, real estate agents, and investors. By leveraging historical sales data, property details, and location-specific information, a predictive model can accurately estimate house prices.</a:t>
            </a:r>
            <a:endParaRPr lang="en-GB" sz="2400" b="1">
              <a:ea typeface="Calibri"/>
              <a:cs typeface="Calibri"/>
            </a:endParaRPr>
          </a:p>
        </p:txBody>
      </p:sp>
    </p:spTree>
    <p:extLst>
      <p:ext uri="{BB962C8B-B14F-4D97-AF65-F5344CB8AC3E}">
        <p14:creationId xmlns:p14="http://schemas.microsoft.com/office/powerpoint/2010/main" val="118858590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ACC1-C8A2-AECF-66CD-4509EC740EC1}"/>
              </a:ext>
            </a:extLst>
          </p:cNvPr>
          <p:cNvSpPr>
            <a:spLocks noGrp="1"/>
          </p:cNvSpPr>
          <p:nvPr>
            <p:ph type="title"/>
          </p:nvPr>
        </p:nvSpPr>
        <p:spPr>
          <a:xfrm>
            <a:off x="762000" y="1138036"/>
            <a:ext cx="4085665" cy="712357"/>
          </a:xfrm>
        </p:spPr>
        <p:txBody>
          <a:bodyPr anchor="t">
            <a:normAutofit/>
          </a:bodyPr>
          <a:lstStyle/>
          <a:p>
            <a:r>
              <a:rPr lang="en-GB" sz="3200" b="1" dirty="0">
                <a:latin typeface="Arial Black"/>
                <a:ea typeface="Calibri Light"/>
                <a:cs typeface="Calibri Light"/>
              </a:rPr>
              <a:t>OVER VIEW :</a:t>
            </a:r>
            <a:endParaRPr lang="en-GB" sz="3200" b="1" dirty="0">
              <a:latin typeface="Arial Black"/>
            </a:endParaRP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F2D4F5-B4CA-588D-0D7C-6F0B1B62A187}"/>
              </a:ext>
            </a:extLst>
          </p:cNvPr>
          <p:cNvSpPr>
            <a:spLocks noGrp="1"/>
          </p:cNvSpPr>
          <p:nvPr>
            <p:ph idx="1"/>
          </p:nvPr>
        </p:nvSpPr>
        <p:spPr>
          <a:xfrm>
            <a:off x="1092679" y="1861064"/>
            <a:ext cx="4085665" cy="4180678"/>
          </a:xfrm>
        </p:spPr>
        <p:txBody>
          <a:bodyPr vert="horz" lIns="91440" tIns="45720" rIns="91440" bIns="45720" rtlCol="0" anchor="t">
            <a:noAutofit/>
          </a:bodyPr>
          <a:lstStyle/>
          <a:p>
            <a:r>
              <a:rPr lang="en-GB" sz="2400" b="1" dirty="0"/>
              <a:t>Bengaluru too witnessed a 10 per cent increase in prices to ₹8,688 per square feet. The prices of residential properties in Chennai went up 6 per cent to ₹7,653 per square feet. In Delhi-NCR, rates shot up 14 per cent to ₹8,652 per square feet. Housing prices in Hyderabad rose 13 per cent to ₹10,530 per square feet.09-Aug-2023</a:t>
            </a:r>
            <a:endParaRPr lang="en-GB" sz="2400" b="1">
              <a:ea typeface="Calibri"/>
              <a:cs typeface="Calibri"/>
            </a:endParaRPr>
          </a:p>
        </p:txBody>
      </p:sp>
      <p:pic>
        <p:nvPicPr>
          <p:cNvPr id="5" name="Picture 4">
            <a:extLst>
              <a:ext uri="{FF2B5EF4-FFF2-40B4-BE49-F238E27FC236}">
                <a16:creationId xmlns:a16="http://schemas.microsoft.com/office/drawing/2014/main" id="{D5764E04-D53D-821D-DF66-99EA3725EA12}"/>
              </a:ext>
            </a:extLst>
          </p:cNvPr>
          <p:cNvPicPr>
            <a:picLocks noChangeAspect="1"/>
          </p:cNvPicPr>
          <p:nvPr/>
        </p:nvPicPr>
        <p:blipFill rotWithShape="1">
          <a:blip r:embed="rId2"/>
          <a:srcRect l="32723" r="16980" b="6250"/>
          <a:stretch/>
        </p:blipFill>
        <p:spPr>
          <a:xfrm>
            <a:off x="5650992" y="10"/>
            <a:ext cx="6541008" cy="6857990"/>
          </a:xfrm>
          <a:prstGeom prst="rect">
            <a:avLst/>
          </a:prstGeom>
        </p:spPr>
      </p:pic>
    </p:spTree>
    <p:extLst>
      <p:ext uri="{BB962C8B-B14F-4D97-AF65-F5344CB8AC3E}">
        <p14:creationId xmlns:p14="http://schemas.microsoft.com/office/powerpoint/2010/main" val="144054155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utdoor warehouse">
            <a:extLst>
              <a:ext uri="{FF2B5EF4-FFF2-40B4-BE49-F238E27FC236}">
                <a16:creationId xmlns:a16="http://schemas.microsoft.com/office/drawing/2014/main" id="{7CB5F3EA-53F0-DF5D-77E8-62B9E4B52057}"/>
              </a:ext>
            </a:extLst>
          </p:cNvPr>
          <p:cNvPicPr>
            <a:picLocks noChangeAspect="1"/>
          </p:cNvPicPr>
          <p:nvPr/>
        </p:nvPicPr>
        <p:blipFill rotWithShape="1">
          <a:blip r:embed="rId2"/>
          <a:srcRect r="6096"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749071-17AE-FC13-D86E-EB970052A71A}"/>
              </a:ext>
            </a:extLst>
          </p:cNvPr>
          <p:cNvSpPr>
            <a:spLocks noGrp="1"/>
          </p:cNvSpPr>
          <p:nvPr>
            <p:ph type="title"/>
          </p:nvPr>
        </p:nvSpPr>
        <p:spPr>
          <a:xfrm>
            <a:off x="7531610" y="365125"/>
            <a:ext cx="3822189" cy="1080403"/>
          </a:xfrm>
        </p:spPr>
        <p:txBody>
          <a:bodyPr>
            <a:normAutofit/>
          </a:bodyPr>
          <a:lstStyle/>
          <a:p>
            <a:r>
              <a:rPr lang="en-GB" sz="4000" dirty="0">
                <a:latin typeface="Arial Black"/>
                <a:ea typeface="Calibri Light"/>
                <a:cs typeface="Calibri Light"/>
              </a:rPr>
              <a:t>PURPOSE :</a:t>
            </a:r>
            <a:endParaRPr lang="en-GB" sz="4000" dirty="0">
              <a:latin typeface="Arial Black"/>
            </a:endParaRPr>
          </a:p>
        </p:txBody>
      </p:sp>
      <p:sp>
        <p:nvSpPr>
          <p:cNvPr id="3" name="Content Placeholder 2">
            <a:extLst>
              <a:ext uri="{FF2B5EF4-FFF2-40B4-BE49-F238E27FC236}">
                <a16:creationId xmlns:a16="http://schemas.microsoft.com/office/drawing/2014/main" id="{6CE69F21-7926-2E01-98CF-3E2EE0B621C8}"/>
              </a:ext>
            </a:extLst>
          </p:cNvPr>
          <p:cNvSpPr>
            <a:spLocks noGrp="1"/>
          </p:cNvSpPr>
          <p:nvPr>
            <p:ph idx="1"/>
          </p:nvPr>
        </p:nvSpPr>
        <p:spPr>
          <a:xfrm>
            <a:off x="8077950" y="1557182"/>
            <a:ext cx="3822189" cy="3742762"/>
          </a:xfrm>
        </p:spPr>
        <p:txBody>
          <a:bodyPr vert="horz" lIns="91440" tIns="45720" rIns="91440" bIns="45720" rtlCol="0" anchor="t">
            <a:noAutofit/>
          </a:bodyPr>
          <a:lstStyle/>
          <a:p>
            <a:r>
              <a:rPr lang="en-GB" sz="2400" b="1" dirty="0">
                <a:ea typeface="+mn-lt"/>
                <a:cs typeface="+mn-lt"/>
              </a:rPr>
              <a:t>House price prediction in a metropolitan city in India is a valuable solution for potential home buyers, real estate agents, and investors. By leveraging historical sales data, property details, and location- specific information, a predictive model can accurately estimate house prices.</a:t>
            </a:r>
            <a:endParaRPr lang="en-GB" sz="2400" b="1" dirty="0"/>
          </a:p>
        </p:txBody>
      </p:sp>
    </p:spTree>
    <p:extLst>
      <p:ext uri="{BB962C8B-B14F-4D97-AF65-F5344CB8AC3E}">
        <p14:creationId xmlns:p14="http://schemas.microsoft.com/office/powerpoint/2010/main" val="50214406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6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3221CBB-F3BD-F88C-95D6-4D0F8B1D179E}"/>
              </a:ext>
            </a:extLst>
          </p:cNvPr>
          <p:cNvPicPr>
            <a:picLocks noGrp="1" noChangeAspect="1"/>
          </p:cNvPicPr>
          <p:nvPr>
            <p:ph idx="1"/>
          </p:nvPr>
        </p:nvPicPr>
        <p:blipFill>
          <a:blip r:embed="rId2"/>
          <a:stretch>
            <a:fillRect/>
          </a:stretch>
        </p:blipFill>
        <p:spPr>
          <a:xfrm>
            <a:off x="3239043" y="643466"/>
            <a:ext cx="5713913" cy="5571067"/>
          </a:xfrm>
          <a:prstGeom prst="rect">
            <a:avLst/>
          </a:prstGeom>
        </p:spPr>
      </p:pic>
    </p:spTree>
    <p:extLst>
      <p:ext uri="{BB962C8B-B14F-4D97-AF65-F5344CB8AC3E}">
        <p14:creationId xmlns:p14="http://schemas.microsoft.com/office/powerpoint/2010/main" val="8859484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D276D3BD-9C39-DAE8-1585-048D33ABDF09}"/>
              </a:ext>
            </a:extLst>
          </p:cNvPr>
          <p:cNvPicPr>
            <a:picLocks noGrp="1" noChangeAspect="1"/>
          </p:cNvPicPr>
          <p:nvPr>
            <p:ph idx="1"/>
          </p:nvPr>
        </p:nvPicPr>
        <p:blipFill>
          <a:blip r:embed="rId2"/>
          <a:stretch>
            <a:fillRect/>
          </a:stretch>
        </p:blipFill>
        <p:spPr>
          <a:xfrm>
            <a:off x="643467" y="1466088"/>
            <a:ext cx="10905066" cy="3925823"/>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389364"/>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72A1486-987D-3C6D-3977-3663BB8DBBCB}"/>
              </a:ext>
            </a:extLst>
          </p:cNvPr>
          <p:cNvPicPr>
            <a:picLocks noGrp="1" noChangeAspect="1"/>
          </p:cNvPicPr>
          <p:nvPr>
            <p:ph idx="1"/>
          </p:nvPr>
        </p:nvPicPr>
        <p:blipFill rotWithShape="1">
          <a:blip r:embed="rId2"/>
          <a:srcRect r="1" b="10243"/>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Tree>
    <p:extLst>
      <p:ext uri="{BB962C8B-B14F-4D97-AF65-F5344CB8AC3E}">
        <p14:creationId xmlns:p14="http://schemas.microsoft.com/office/powerpoint/2010/main" val="3757183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Bachelor Of Science In Mathematics</vt:lpstr>
      <vt:lpstr>ANALYSING HOUSING PRICES IN METROPOLITAN AREAS OF INDIA</vt:lpstr>
      <vt:lpstr>ANALYSING HOUSING PRICES IN METROPOLITAN AREAS OF INDIA</vt:lpstr>
      <vt:lpstr>INTRODUCTION :</vt:lpstr>
      <vt:lpstr>OVER VIEW :</vt:lpstr>
      <vt:lpstr>PURPOSE :</vt:lpstr>
      <vt:lpstr>PowerPoint Presentation</vt:lpstr>
      <vt:lpstr>PowerPoint Presentation</vt:lpstr>
      <vt:lpstr>PowerPoint Presentation</vt:lpstr>
      <vt:lpstr>VISUALISATIONS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DASHBOARDS</vt:lpstr>
      <vt:lpstr>PowerPoint Presentation</vt:lpstr>
      <vt:lpstr>PowerPoint Presentation</vt:lpstr>
      <vt:lpstr>PowerPoint Presentation</vt:lpstr>
      <vt:lpstr>PowerPoint Presentation</vt:lpstr>
      <vt:lpstr>STORY</vt:lpstr>
      <vt:lpstr>PowerPoint Presentation</vt:lpstr>
      <vt:lpstr>Application : </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339</cp:revision>
  <dcterms:created xsi:type="dcterms:W3CDTF">2023-10-29T05:43:23Z</dcterms:created>
  <dcterms:modified xsi:type="dcterms:W3CDTF">2023-10-29T07:38:38Z</dcterms:modified>
</cp:coreProperties>
</file>